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06EA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BDFC53-364C-4BC3-A78A-952AC387C282}" type="datetimeFigureOut">
              <a:rPr lang="sk-SK"/>
              <a:pPr>
                <a:defRPr/>
              </a:pPr>
              <a:t>5. 10. 2016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sk-SK" noProof="0" smtClean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E358E5A-08C3-4928-B542-46C10332729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8E6BE-8253-447F-BD62-7E84A1326670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0E5CD2-70B1-4902-998D-0862FB647998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FBE37B-1645-4BE4-87AE-745691B2E454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65EC9-8380-4A19-988C-7F6011C88226}" type="datetimeFigureOut">
              <a:rPr lang="sk-SK"/>
              <a:pPr>
                <a:defRPr/>
              </a:pPr>
              <a:t>5. 10. 2016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8DFBF-004F-48F7-9323-DA249BD4AC9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FED99-0EDC-454B-A4A7-74F81DA14890}" type="datetimeFigureOut">
              <a:rPr lang="sk-SK"/>
              <a:pPr>
                <a:defRPr/>
              </a:pPr>
              <a:t>5. 10. 2016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9629-D93C-43C5-800E-AAFE7705D8A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07827-B016-404D-BD8E-739CBCEC0580}" type="datetimeFigureOut">
              <a:rPr lang="sk-SK"/>
              <a:pPr>
                <a:defRPr/>
              </a:pPr>
              <a:t>5. 10. 2016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331EB-D740-4763-A335-8FD17D0B388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E6B9F-D09A-4C3A-ADA0-9F3BE911597B}" type="datetimeFigureOut">
              <a:rPr lang="sk-SK"/>
              <a:pPr>
                <a:defRPr/>
              </a:pPr>
              <a:t>5. 10. 2016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A20B7-B34B-4DB8-9F1A-4F1E4B7B858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6C98C-683E-4525-9257-9684D49DF04B}" type="datetimeFigureOut">
              <a:rPr lang="sk-SK"/>
              <a:pPr>
                <a:defRPr/>
              </a:pPr>
              <a:t>5. 10. 2016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4621C-CABA-4A0A-94DC-6097FE90D39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7FE0E-589F-4B19-A51B-D77AE9D6C006}" type="datetimeFigureOut">
              <a:rPr lang="sk-SK"/>
              <a:pPr>
                <a:defRPr/>
              </a:pPr>
              <a:t>5. 10. 2016</a:t>
            </a:fld>
            <a:endParaRPr lang="sk-SK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475A9-A9A1-4127-AC0C-EA0ADEBED7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E4A06-E242-41B2-A7BF-356CCC0189B9}" type="datetimeFigureOut">
              <a:rPr lang="sk-SK"/>
              <a:pPr>
                <a:defRPr/>
              </a:pPr>
              <a:t>5. 10. 2016</a:t>
            </a:fld>
            <a:endParaRPr lang="sk-SK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27497-1A1A-4618-A61E-EF0D634A200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78AE2-7FDF-453C-AD56-0CB182920921}" type="datetimeFigureOut">
              <a:rPr lang="sk-SK"/>
              <a:pPr>
                <a:defRPr/>
              </a:pPr>
              <a:t>5. 10. 2016</a:t>
            </a:fld>
            <a:endParaRPr lang="sk-SK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B1662-EB38-4B0D-9B42-975BD486ECE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4A215-3C6A-495D-BBB9-DD4E017B8582}" type="datetimeFigureOut">
              <a:rPr lang="sk-SK"/>
              <a:pPr>
                <a:defRPr/>
              </a:pPr>
              <a:t>5. 10. 2016</a:t>
            </a:fld>
            <a:endParaRPr lang="sk-SK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77FC9-58EA-443B-8822-3463584B44B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2A5D9-082F-4E16-81FF-EC83EE2AE312}" type="datetimeFigureOut">
              <a:rPr lang="sk-SK"/>
              <a:pPr>
                <a:defRPr/>
              </a:pPr>
              <a:t>5. 10. 2016</a:t>
            </a:fld>
            <a:endParaRPr lang="sk-SK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AC592-D79D-4F15-9A1A-FDFB7D4A11B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94B81-5798-401A-B603-45CE5342DF38}" type="datetimeFigureOut">
              <a:rPr lang="sk-SK"/>
              <a:pPr>
                <a:defRPr/>
              </a:pPr>
              <a:t>5. 10. 2016</a:t>
            </a:fld>
            <a:endParaRPr lang="sk-SK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00154-374A-4BB5-B734-A076A12697C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sk-SK" smtClean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0685AB-695B-4161-900E-FA2E33ED6B7A}" type="datetimeFigureOut">
              <a:rPr lang="sk-SK"/>
              <a:pPr>
                <a:defRPr/>
              </a:pPr>
              <a:t>5. 10. 2016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5A49FD-5FBB-40EB-AEF8-3AAA8C28CED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Ametyst-Hostakov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>
          <a:xfrm>
            <a:off x="214313" y="214313"/>
            <a:ext cx="8643937" cy="6500812"/>
          </a:xfrm>
        </p:spPr>
      </p:pic>
      <p:sp>
        <p:nvSpPr>
          <p:cNvPr id="2051" name="Nadpis 7"/>
          <p:cNvSpPr>
            <a:spLocks noGrp="1"/>
          </p:cNvSpPr>
          <p:nvPr>
            <p:ph type="title"/>
          </p:nvPr>
        </p:nvSpPr>
        <p:spPr>
          <a:xfrm>
            <a:off x="428625" y="357188"/>
            <a:ext cx="5757863" cy="4214812"/>
          </a:xfrm>
        </p:spPr>
        <p:txBody>
          <a:bodyPr/>
          <a:lstStyle/>
          <a:p>
            <a:r>
              <a:rPr lang="sk-SK" sz="8800" b="1" smtClean="0">
                <a:solidFill>
                  <a:srgbClr val="C00000"/>
                </a:solidFill>
                <a:latin typeface="Jokerman" pitchFamily="82" charset="0"/>
              </a:rPr>
              <a:t/>
            </a:r>
            <a:br>
              <a:rPr lang="sk-SK" sz="8800" b="1" smtClean="0">
                <a:solidFill>
                  <a:srgbClr val="C00000"/>
                </a:solidFill>
                <a:latin typeface="Jokerman" pitchFamily="82" charset="0"/>
              </a:rPr>
            </a:br>
            <a:r>
              <a:rPr lang="sk-SK" sz="8800" b="1" i="1" smtClean="0">
                <a:solidFill>
                  <a:srgbClr val="4206EA"/>
                </a:solidFill>
                <a:latin typeface="Jokerman" pitchFamily="82" charset="0"/>
              </a:rPr>
              <a:t>Minerály</a:t>
            </a:r>
            <a:r>
              <a:rPr lang="sk-SK" sz="8800" b="1" smtClean="0">
                <a:solidFill>
                  <a:srgbClr val="4206EA"/>
                </a:solidFill>
                <a:latin typeface="Jokerman" pitchFamily="82" charset="0"/>
              </a:rPr>
              <a:t> </a:t>
            </a:r>
            <a:br>
              <a:rPr lang="sk-SK" sz="8800" b="1" smtClean="0">
                <a:solidFill>
                  <a:srgbClr val="4206EA"/>
                </a:solidFill>
                <a:latin typeface="Jokerman" pitchFamily="82" charset="0"/>
              </a:rPr>
            </a:br>
            <a:r>
              <a:rPr lang="sk-SK" sz="8800" b="1" i="1" smtClean="0">
                <a:solidFill>
                  <a:srgbClr val="4206EA"/>
                </a:solidFill>
                <a:latin typeface="Jokerman" pitchFamily="82" charset="0"/>
              </a:rPr>
              <a:t>a</a:t>
            </a:r>
            <a:br>
              <a:rPr lang="sk-SK" sz="8800" b="1" i="1" smtClean="0">
                <a:solidFill>
                  <a:srgbClr val="4206EA"/>
                </a:solidFill>
                <a:latin typeface="Jokerman" pitchFamily="82" charset="0"/>
              </a:rPr>
            </a:br>
            <a:r>
              <a:rPr lang="sk-SK" sz="8800" b="1" i="1" smtClean="0">
                <a:solidFill>
                  <a:srgbClr val="4206EA"/>
                </a:solidFill>
                <a:latin typeface="Jokerman" pitchFamily="82" charset="0"/>
              </a:rPr>
              <a:t> horniny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380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smtClean="0">
                <a:solidFill>
                  <a:srgbClr val="4206EA"/>
                </a:solidFill>
                <a:latin typeface="Jokerman" pitchFamily="82" charset="0"/>
              </a:rPr>
              <a:t>Minerál (nerast) </a:t>
            </a:r>
          </a:p>
        </p:txBody>
      </p:sp>
      <p:pic>
        <p:nvPicPr>
          <p:cNvPr id="12" name="Zástupný symbol pro obsah 11" descr="drahokamy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286380" y="4000480"/>
            <a:ext cx="3470271" cy="2857520"/>
          </a:xfrm>
          <a:effectLst>
            <a:softEdge rad="112500"/>
          </a:effectLst>
        </p:spPr>
      </p:pic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3200" dirty="0" smtClean="0">
                <a:latin typeface="Comic Sans MS" pitchFamily="66" charset="0"/>
              </a:rPr>
              <a:t>je anorganická </a:t>
            </a:r>
            <a:r>
              <a:rPr lang="sk-SK" sz="3200" b="1" dirty="0" smtClean="0">
                <a:solidFill>
                  <a:srgbClr val="C00000"/>
                </a:solidFill>
                <a:latin typeface="Comic Sans MS" pitchFamily="66" charset="0"/>
              </a:rPr>
              <a:t>rovnorodá prírodnina</a:t>
            </a:r>
            <a:r>
              <a:rPr lang="sk-SK" sz="3200" dirty="0" smtClean="0">
                <a:latin typeface="Comic Sans MS" pitchFamily="66" charset="0"/>
              </a:rPr>
              <a:t>, ktorá má vo všetkých svojich častiach rovnaké: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3200" dirty="0" smtClean="0">
                <a:latin typeface="Comic Sans MS" pitchFamily="66" charset="0"/>
              </a:rPr>
              <a:t>         </a:t>
            </a:r>
            <a:r>
              <a:rPr lang="sk-SK" sz="3200" dirty="0" smtClean="0">
                <a:solidFill>
                  <a:srgbClr val="4206EA"/>
                </a:solidFill>
                <a:latin typeface="Comic Sans MS" pitchFamily="66" charset="0"/>
              </a:rPr>
              <a:t>zloženie </a:t>
            </a:r>
            <a:r>
              <a:rPr lang="sk-SK" sz="3200" dirty="0" smtClean="0">
                <a:latin typeface="Comic Sans MS" pitchFamily="66" charset="0"/>
              </a:rPr>
              <a:t>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3200" dirty="0" smtClean="0">
                <a:latin typeface="Comic Sans MS" pitchFamily="66" charset="0"/>
              </a:rPr>
              <a:t>         </a:t>
            </a:r>
            <a:r>
              <a:rPr lang="sk-SK" sz="3200" dirty="0" smtClean="0">
                <a:solidFill>
                  <a:srgbClr val="4206EA"/>
                </a:solidFill>
                <a:latin typeface="Comic Sans MS" pitchFamily="66" charset="0"/>
              </a:rPr>
              <a:t>vnútornú stavbu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3200" dirty="0" smtClean="0">
                <a:latin typeface="Comic Sans MS" pitchFamily="66" charset="0"/>
              </a:rPr>
              <a:t>         </a:t>
            </a:r>
            <a:r>
              <a:rPr lang="sk-SK" sz="3200" dirty="0" smtClean="0">
                <a:solidFill>
                  <a:srgbClr val="4206EA"/>
                </a:solidFill>
                <a:latin typeface="Comic Sans MS" pitchFamily="66" charset="0"/>
              </a:rPr>
              <a:t>vlastnosti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dirty="0" smtClean="0"/>
          </a:p>
        </p:txBody>
      </p:sp>
      <p:pic>
        <p:nvPicPr>
          <p:cNvPr id="14" name="Obrázek 13" descr="ružení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071546"/>
            <a:ext cx="3357586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380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smtClean="0">
                <a:solidFill>
                  <a:srgbClr val="4206EA"/>
                </a:solidFill>
                <a:latin typeface="Jokerman" pitchFamily="82" charset="0"/>
              </a:rPr>
              <a:t>Hornina </a:t>
            </a:r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57200" y="1928813"/>
            <a:ext cx="4040188" cy="419735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3200" dirty="0" smtClean="0">
                <a:latin typeface="Comic Sans MS" pitchFamily="66" charset="0"/>
              </a:rPr>
              <a:t>je anorganická </a:t>
            </a:r>
            <a:r>
              <a:rPr lang="sk-SK" sz="3200" b="1" dirty="0" smtClean="0">
                <a:solidFill>
                  <a:srgbClr val="C00000"/>
                </a:solidFill>
                <a:latin typeface="Comic Sans MS" pitchFamily="66" charset="0"/>
              </a:rPr>
              <a:t>rôznorodá prírodnina</a:t>
            </a:r>
            <a:r>
              <a:rPr lang="sk-SK" sz="3200" dirty="0" smtClean="0">
                <a:latin typeface="Comic Sans MS" pitchFamily="66" charset="0"/>
              </a:rPr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3200" dirty="0" smtClean="0">
                <a:latin typeface="Comic Sans MS" pitchFamily="66" charset="0"/>
              </a:rPr>
              <a:t>   zložená z viacerých minerálov jedného alebo niekoľkých druhov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3200" dirty="0" smtClean="0">
                <a:latin typeface="Comic Sans MS" pitchFamily="66" charset="0"/>
              </a:rPr>
              <a:t>je to zmes látok</a:t>
            </a:r>
            <a:r>
              <a:rPr lang="sk-SK" sz="3200" dirty="0" smtClean="0">
                <a:solidFill>
                  <a:srgbClr val="4206EA"/>
                </a:solidFill>
                <a:latin typeface="Comic Sans MS" pitchFamily="66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3200" dirty="0" smtClean="0">
                <a:latin typeface="Comic Sans MS" pitchFamily="66" charset="0"/>
              </a:rPr>
              <a:t>minerály, ktoré tvoria horniny, sa nazývajú </a:t>
            </a:r>
            <a:r>
              <a:rPr lang="sk-SK" sz="3200" b="1" dirty="0" err="1" smtClean="0">
                <a:solidFill>
                  <a:srgbClr val="4206EA"/>
                </a:solidFill>
                <a:latin typeface="Comic Sans MS" pitchFamily="66" charset="0"/>
              </a:rPr>
              <a:t>horninotvorné</a:t>
            </a:r>
            <a:r>
              <a:rPr lang="sk-SK" sz="3200" b="1" dirty="0" smtClean="0">
                <a:solidFill>
                  <a:srgbClr val="4206EA"/>
                </a:solidFill>
                <a:latin typeface="Comic Sans MS" pitchFamily="66" charset="0"/>
              </a:rPr>
              <a:t> minerály</a:t>
            </a:r>
            <a:r>
              <a:rPr lang="sk-SK" sz="3200" b="1" dirty="0" smtClean="0">
                <a:latin typeface="Comic Sans MS" pitchFamily="66" charset="0"/>
              </a:rPr>
              <a:t>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3200" dirty="0" smtClean="0">
              <a:solidFill>
                <a:srgbClr val="4206EA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dirty="0" smtClean="0"/>
          </a:p>
        </p:txBody>
      </p:sp>
      <p:pic>
        <p:nvPicPr>
          <p:cNvPr id="14" name="Obrázek 13" descr="ružení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6423" y="1071546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1" name="TextovéPole 9"/>
          <p:cNvSpPr txBox="1">
            <a:spLocks noChangeArrowheads="1"/>
          </p:cNvSpPr>
          <p:nvPr/>
        </p:nvSpPr>
        <p:spPr bwMode="auto">
          <a:xfrm>
            <a:off x="6715125" y="4786313"/>
            <a:ext cx="973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latin typeface="Comic Sans MS" pitchFamily="66" charset="0"/>
              </a:rPr>
              <a:t>kremeň</a:t>
            </a:r>
          </a:p>
        </p:txBody>
      </p:sp>
      <p:sp>
        <p:nvSpPr>
          <p:cNvPr id="4102" name="TextovéPole 10"/>
          <p:cNvSpPr txBox="1">
            <a:spLocks noChangeArrowheads="1"/>
          </p:cNvSpPr>
          <p:nvPr/>
        </p:nvSpPr>
        <p:spPr bwMode="auto">
          <a:xfrm>
            <a:off x="5286375" y="4214813"/>
            <a:ext cx="73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latin typeface="Comic Sans MS" pitchFamily="66" charset="0"/>
              </a:rPr>
              <a:t>živec</a:t>
            </a:r>
          </a:p>
        </p:txBody>
      </p:sp>
      <p:sp>
        <p:nvSpPr>
          <p:cNvPr id="4103" name="TextovéPole 14"/>
          <p:cNvSpPr txBox="1">
            <a:spLocks noChangeArrowheads="1"/>
          </p:cNvSpPr>
          <p:nvPr/>
        </p:nvSpPr>
        <p:spPr bwMode="auto">
          <a:xfrm>
            <a:off x="8143875" y="4429125"/>
            <a:ext cx="779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latin typeface="Comic Sans MS" pitchFamily="66" charset="0"/>
              </a:rPr>
              <a:t>sľuda</a:t>
            </a:r>
          </a:p>
        </p:txBody>
      </p:sp>
      <p:cxnSp>
        <p:nvCxnSpPr>
          <p:cNvPr id="17" name="Přímá spojovací šipka 16"/>
          <p:cNvCxnSpPr/>
          <p:nvPr/>
        </p:nvCxnSpPr>
        <p:spPr>
          <a:xfrm rot="5400000">
            <a:off x="5322094" y="3178969"/>
            <a:ext cx="1500187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endCxn id="4101" idx="0"/>
          </p:cNvCxnSpPr>
          <p:nvPr/>
        </p:nvCxnSpPr>
        <p:spPr>
          <a:xfrm rot="16200000" flipH="1">
            <a:off x="6101557" y="3685381"/>
            <a:ext cx="2000250" cy="2016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>
            <a:endCxn id="4103" idx="0"/>
          </p:cNvCxnSpPr>
          <p:nvPr/>
        </p:nvCxnSpPr>
        <p:spPr>
          <a:xfrm rot="16200000" flipH="1">
            <a:off x="7659688" y="3556000"/>
            <a:ext cx="1000125" cy="746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7" name="TextovéPole 21"/>
          <p:cNvSpPr txBox="1">
            <a:spLocks noChangeArrowheads="1"/>
          </p:cNvSpPr>
          <p:nvPr/>
        </p:nvSpPr>
        <p:spPr bwMode="auto">
          <a:xfrm>
            <a:off x="5286375" y="5643563"/>
            <a:ext cx="3786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latin typeface="Calibri" pitchFamily="34" charset="0"/>
              </a:rPr>
              <a:t>Napr. žula sa skladá z týchto minerálov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380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pro obsah 11" descr="drahokamy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821303" y="3357562"/>
            <a:ext cx="3322697" cy="2857520"/>
          </a:xfrm>
          <a:effectLst>
            <a:softEdge rad="112500"/>
          </a:effectLst>
        </p:spPr>
      </p:pic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sk-SK" b="1" smtClean="0">
              <a:solidFill>
                <a:srgbClr val="4206EA"/>
              </a:solidFill>
              <a:latin typeface="Comic Sans MS" pitchFamily="66" charset="0"/>
            </a:endParaRPr>
          </a:p>
          <a:p>
            <a:pPr>
              <a:buFont typeface="Arial" charset="0"/>
              <a:buNone/>
            </a:pPr>
            <a:r>
              <a:rPr lang="sk-SK" b="1" smtClean="0">
                <a:solidFill>
                  <a:srgbClr val="4206EA"/>
                </a:solidFill>
                <a:latin typeface="Comic Sans MS" pitchFamily="66" charset="0"/>
              </a:rPr>
              <a:t>Mineralógia </a:t>
            </a:r>
            <a:r>
              <a:rPr lang="sk-SK" smtClean="0">
                <a:latin typeface="Comic Sans MS" pitchFamily="66" charset="0"/>
              </a:rPr>
              <a:t>je veda, ktorá sa zaoberá štúdiom minerálov</a:t>
            </a:r>
          </a:p>
          <a:p>
            <a:pPr>
              <a:buFont typeface="Arial" charset="0"/>
              <a:buNone/>
            </a:pPr>
            <a:endParaRPr lang="sk-SK" smtClean="0">
              <a:latin typeface="Comic Sans MS" pitchFamily="66" charset="0"/>
            </a:endParaRPr>
          </a:p>
          <a:p>
            <a:pPr>
              <a:buFont typeface="Arial" charset="0"/>
              <a:buNone/>
            </a:pPr>
            <a:endParaRPr lang="sk-SK" smtClean="0">
              <a:latin typeface="Comic Sans MS" pitchFamily="66" charset="0"/>
            </a:endParaRPr>
          </a:p>
          <a:p>
            <a:pPr>
              <a:buFont typeface="Arial" charset="0"/>
              <a:buNone/>
            </a:pPr>
            <a:r>
              <a:rPr lang="sk-SK" b="1" smtClean="0">
                <a:solidFill>
                  <a:srgbClr val="4206EA"/>
                </a:solidFill>
                <a:latin typeface="Comic Sans MS" pitchFamily="66" charset="0"/>
              </a:rPr>
              <a:t>Petrológia</a:t>
            </a:r>
            <a:r>
              <a:rPr lang="sk-SK" smtClean="0">
                <a:latin typeface="Comic Sans MS" pitchFamily="66" charset="0"/>
              </a:rPr>
              <a:t> je veda, ktorá sa zaoberá štúdiom hornín.</a:t>
            </a:r>
          </a:p>
        </p:txBody>
      </p:sp>
      <p:pic>
        <p:nvPicPr>
          <p:cNvPr id="14" name="Obrázek 13" descr="ružení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428736"/>
            <a:ext cx="292667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5" name="TextovéPole 5"/>
          <p:cNvSpPr txBox="1">
            <a:spLocks noChangeArrowheads="1"/>
          </p:cNvSpPr>
          <p:nvPr/>
        </p:nvSpPr>
        <p:spPr bwMode="auto">
          <a:xfrm>
            <a:off x="7429500" y="2286000"/>
            <a:ext cx="973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latin typeface="Comic Sans MS" pitchFamily="66" charset="0"/>
              </a:rPr>
              <a:t>kremeň</a:t>
            </a:r>
          </a:p>
        </p:txBody>
      </p:sp>
      <p:sp>
        <p:nvSpPr>
          <p:cNvPr id="5126" name="TextovéPole 6"/>
          <p:cNvSpPr txBox="1">
            <a:spLocks noChangeArrowheads="1"/>
          </p:cNvSpPr>
          <p:nvPr/>
        </p:nvSpPr>
        <p:spPr bwMode="auto">
          <a:xfrm>
            <a:off x="4714875" y="5857875"/>
            <a:ext cx="2201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latin typeface="Comic Sans MS" pitchFamily="66" charset="0"/>
              </a:rPr>
              <a:t>Halit- kamenná soľ</a:t>
            </a:r>
          </a:p>
        </p:txBody>
      </p:sp>
      <p:pic>
        <p:nvPicPr>
          <p:cNvPr id="9" name="Obrázek 8" descr="vápenec 01_resiz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85728"/>
            <a:ext cx="3048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8" name="TextovéPole 10"/>
          <p:cNvSpPr txBox="1">
            <a:spLocks noChangeArrowheads="1"/>
          </p:cNvSpPr>
          <p:nvPr/>
        </p:nvSpPr>
        <p:spPr bwMode="auto">
          <a:xfrm>
            <a:off x="3643313" y="500063"/>
            <a:ext cx="1030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latin typeface="Comic Sans MS" pitchFamily="66" charset="0"/>
              </a:rPr>
              <a:t>vápenec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380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pro obsah 11" descr="drahokamy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053891" y="3357562"/>
            <a:ext cx="2857520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57200" y="571500"/>
            <a:ext cx="4040188" cy="55546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b="1" dirty="0" smtClean="0">
              <a:solidFill>
                <a:srgbClr val="4206EA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800" b="1" i="1" dirty="0" smtClean="0">
                <a:solidFill>
                  <a:srgbClr val="4206EA"/>
                </a:solidFill>
                <a:latin typeface="Jokerman" pitchFamily="82" charset="0"/>
              </a:rPr>
              <a:t>Podľa zložitosti </a:t>
            </a:r>
            <a:r>
              <a:rPr lang="sk-SK" dirty="0" smtClean="0">
                <a:latin typeface="Comic Sans MS" pitchFamily="66" charset="0"/>
              </a:rPr>
              <a:t>delíme horniny na: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b="1" dirty="0" smtClean="0">
                <a:solidFill>
                  <a:srgbClr val="C00000"/>
                </a:solidFill>
                <a:latin typeface="Comic Sans MS" pitchFamily="66" charset="0"/>
              </a:rPr>
              <a:t>jednoduché</a:t>
            </a:r>
            <a:r>
              <a:rPr lang="sk-SK" dirty="0" smtClean="0">
                <a:latin typeface="Comic Sans MS" pitchFamily="66" charset="0"/>
              </a:rPr>
              <a:t>- tvoria ju minerály len jedného druhu napr. vápenec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>
                <a:latin typeface="Comic Sans MS" pitchFamily="66" charset="0"/>
              </a:rPr>
              <a:t>    (z kalcitu)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b="1" dirty="0" smtClean="0">
                <a:solidFill>
                  <a:srgbClr val="C00000"/>
                </a:solidFill>
                <a:latin typeface="Comic Sans MS" pitchFamily="66" charset="0"/>
              </a:rPr>
              <a:t>zložené</a:t>
            </a:r>
            <a:r>
              <a:rPr lang="sk-SK" dirty="0" smtClean="0">
                <a:latin typeface="Comic Sans MS" pitchFamily="66" charset="0"/>
              </a:rPr>
              <a:t>- tvoria ju minerály 2 a viac druhov, napr. žula (kremeň, živec, sľuda)</a:t>
            </a:r>
          </a:p>
        </p:txBody>
      </p:sp>
      <p:pic>
        <p:nvPicPr>
          <p:cNvPr id="9" name="Obrázek 8" descr="vápenec 01_resiz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57166"/>
            <a:ext cx="3048000" cy="2428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49" name="TextovéPole 9"/>
          <p:cNvSpPr txBox="1">
            <a:spLocks noChangeArrowheads="1"/>
          </p:cNvSpPr>
          <p:nvPr/>
        </p:nvSpPr>
        <p:spPr bwMode="auto">
          <a:xfrm>
            <a:off x="8143875" y="2214563"/>
            <a:ext cx="1030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latin typeface="Comic Sans MS" pitchFamily="66" charset="0"/>
              </a:rPr>
              <a:t>vápenec</a:t>
            </a:r>
          </a:p>
        </p:txBody>
      </p:sp>
      <p:sp>
        <p:nvSpPr>
          <p:cNvPr id="6150" name="TextovéPole 14"/>
          <p:cNvSpPr txBox="1">
            <a:spLocks noChangeArrowheads="1"/>
          </p:cNvSpPr>
          <p:nvPr/>
        </p:nvSpPr>
        <p:spPr bwMode="auto">
          <a:xfrm>
            <a:off x="8286750" y="6357938"/>
            <a:ext cx="609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latin typeface="Comic Sans MS" pitchFamily="66" charset="0"/>
              </a:rPr>
              <a:t>žula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380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pro obsah 11" descr="drahokamy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43372" y="3286124"/>
            <a:ext cx="2143140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57200" y="571500"/>
            <a:ext cx="4040188" cy="5554663"/>
          </a:xfrm>
        </p:spPr>
        <p:txBody>
          <a:bodyPr/>
          <a:lstStyle/>
          <a:p>
            <a:pPr>
              <a:buFont typeface="Arial" charset="0"/>
              <a:buNone/>
            </a:pPr>
            <a:endParaRPr lang="sk-SK" b="1" smtClean="0">
              <a:solidFill>
                <a:srgbClr val="4206EA"/>
              </a:solidFill>
              <a:latin typeface="Comic Sans MS" pitchFamily="66" charset="0"/>
            </a:endParaRPr>
          </a:p>
          <a:p>
            <a:pPr>
              <a:buFont typeface="Arial" charset="0"/>
              <a:buNone/>
            </a:pPr>
            <a:r>
              <a:rPr lang="sk-SK" sz="2800" b="1" i="1" smtClean="0">
                <a:solidFill>
                  <a:srgbClr val="4206EA"/>
                </a:solidFill>
                <a:latin typeface="Jokerman" pitchFamily="82" charset="0"/>
              </a:rPr>
              <a:t>Podľa skupenstva </a:t>
            </a:r>
            <a:r>
              <a:rPr lang="sk-SK" smtClean="0">
                <a:latin typeface="Comic Sans MS" pitchFamily="66" charset="0"/>
              </a:rPr>
              <a:t>delíme horniny na:</a:t>
            </a:r>
          </a:p>
          <a:p>
            <a:pPr>
              <a:buFont typeface="Arial" charset="0"/>
              <a:buNone/>
            </a:pPr>
            <a:endParaRPr lang="sk-SK" smtClean="0">
              <a:latin typeface="Comic Sans MS" pitchFamily="66" charset="0"/>
            </a:endParaRPr>
          </a:p>
          <a:p>
            <a:pPr>
              <a:buFont typeface="Arial" charset="0"/>
              <a:buNone/>
            </a:pPr>
            <a:r>
              <a:rPr lang="sk-SK" b="1" smtClean="0">
                <a:solidFill>
                  <a:srgbClr val="C00000"/>
                </a:solidFill>
                <a:latin typeface="Comic Sans MS" pitchFamily="66" charset="0"/>
              </a:rPr>
              <a:t>Pevné </a:t>
            </a:r>
            <a:r>
              <a:rPr lang="sk-SK" smtClean="0">
                <a:latin typeface="Comic Sans MS" pitchFamily="66" charset="0"/>
              </a:rPr>
              <a:t>– napr. žula, vápenec, čadič, mramor...</a:t>
            </a:r>
          </a:p>
          <a:p>
            <a:pPr>
              <a:buFont typeface="Arial" charset="0"/>
              <a:buNone/>
            </a:pPr>
            <a:endParaRPr lang="sk-SK" smtClean="0">
              <a:latin typeface="Comic Sans MS" pitchFamily="66" charset="0"/>
            </a:endParaRPr>
          </a:p>
          <a:p>
            <a:pPr>
              <a:buFont typeface="Arial" charset="0"/>
              <a:buNone/>
            </a:pPr>
            <a:r>
              <a:rPr lang="sk-SK" b="1" smtClean="0">
                <a:solidFill>
                  <a:srgbClr val="C00000"/>
                </a:solidFill>
                <a:latin typeface="Comic Sans MS" pitchFamily="66" charset="0"/>
              </a:rPr>
              <a:t>Tekuté </a:t>
            </a:r>
            <a:r>
              <a:rPr lang="sk-SK" smtClean="0">
                <a:latin typeface="Comic Sans MS" pitchFamily="66" charset="0"/>
              </a:rPr>
              <a:t>– napr. ropa</a:t>
            </a:r>
          </a:p>
          <a:p>
            <a:pPr>
              <a:buFont typeface="Arial" charset="0"/>
              <a:buNone/>
            </a:pPr>
            <a:endParaRPr lang="sk-SK" smtClean="0">
              <a:latin typeface="Comic Sans MS" pitchFamily="66" charset="0"/>
            </a:endParaRPr>
          </a:p>
          <a:p>
            <a:pPr>
              <a:buFont typeface="Arial" charset="0"/>
              <a:buNone/>
            </a:pPr>
            <a:r>
              <a:rPr lang="sk-SK" b="1" smtClean="0">
                <a:solidFill>
                  <a:srgbClr val="C00000"/>
                </a:solidFill>
                <a:latin typeface="Comic Sans MS" pitchFamily="66" charset="0"/>
              </a:rPr>
              <a:t>Plynné</a:t>
            </a:r>
            <a:r>
              <a:rPr lang="sk-SK" smtClean="0">
                <a:latin typeface="Comic Sans MS" pitchFamily="66" charset="0"/>
              </a:rPr>
              <a:t> – napr. zemný plyn</a:t>
            </a:r>
          </a:p>
        </p:txBody>
      </p:sp>
      <p:pic>
        <p:nvPicPr>
          <p:cNvPr id="9" name="Obrázek 8" descr="vápenec 01_resiz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285728"/>
            <a:ext cx="2570239" cy="2428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ek 6" descr="ply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4071942"/>
            <a:ext cx="2095504" cy="2070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4" name="TextovéPole 7"/>
          <p:cNvSpPr txBox="1">
            <a:spLocks noChangeArrowheads="1"/>
          </p:cNvSpPr>
          <p:nvPr/>
        </p:nvSpPr>
        <p:spPr bwMode="auto">
          <a:xfrm>
            <a:off x="5572125" y="2857500"/>
            <a:ext cx="782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latin typeface="Comic Sans MS" pitchFamily="66" charset="0"/>
              </a:rPr>
              <a:t>čadič</a:t>
            </a:r>
          </a:p>
        </p:txBody>
      </p:sp>
      <p:sp>
        <p:nvSpPr>
          <p:cNvPr id="7175" name="TextovéPole 10"/>
          <p:cNvSpPr txBox="1">
            <a:spLocks noChangeArrowheads="1"/>
          </p:cNvSpPr>
          <p:nvPr/>
        </p:nvSpPr>
        <p:spPr bwMode="auto">
          <a:xfrm>
            <a:off x="4429125" y="6215063"/>
            <a:ext cx="658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latin typeface="Comic Sans MS" pitchFamily="66" charset="0"/>
              </a:rPr>
              <a:t>ropa</a:t>
            </a:r>
          </a:p>
        </p:txBody>
      </p:sp>
      <p:sp>
        <p:nvSpPr>
          <p:cNvPr id="7176" name="TextovéPole 13"/>
          <p:cNvSpPr txBox="1">
            <a:spLocks noChangeArrowheads="1"/>
          </p:cNvSpPr>
          <p:nvPr/>
        </p:nvSpPr>
        <p:spPr bwMode="auto">
          <a:xfrm>
            <a:off x="7000875" y="6500813"/>
            <a:ext cx="1246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latin typeface="Calibri" pitchFamily="34" charset="0"/>
              </a:rPr>
              <a:t>zemný plyn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380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pro obsah 11" descr="drahokamy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928934"/>
            <a:ext cx="2143140" cy="1289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57200" y="571500"/>
            <a:ext cx="4040188" cy="55546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b="1" dirty="0" smtClean="0">
              <a:solidFill>
                <a:srgbClr val="4206EA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800" b="1" i="1" dirty="0" smtClean="0">
                <a:solidFill>
                  <a:srgbClr val="4206EA"/>
                </a:solidFill>
                <a:latin typeface="Jokerman" pitchFamily="82" charset="0"/>
              </a:rPr>
              <a:t>Podľa spôsobu vzniku </a:t>
            </a:r>
            <a:r>
              <a:rPr lang="sk-SK" dirty="0" smtClean="0">
                <a:latin typeface="Comic Sans MS" pitchFamily="66" charset="0"/>
              </a:rPr>
              <a:t>delíme horniny na: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b="1" dirty="0" smtClean="0">
                <a:solidFill>
                  <a:srgbClr val="C00000"/>
                </a:solidFill>
                <a:latin typeface="Comic Sans MS" pitchFamily="66" charset="0"/>
              </a:rPr>
              <a:t>vyvreté </a:t>
            </a:r>
            <a:r>
              <a:rPr lang="sk-SK" dirty="0" smtClean="0">
                <a:latin typeface="Comic Sans MS" pitchFamily="66" charset="0"/>
              </a:rPr>
              <a:t>– vznikajú v hĺbke zemskej kôry (</a:t>
            </a:r>
            <a:r>
              <a:rPr lang="sk-SK" dirty="0" err="1" smtClean="0">
                <a:latin typeface="Comic Sans MS" pitchFamily="66" charset="0"/>
              </a:rPr>
              <a:t>hlbinné-žula</a:t>
            </a:r>
            <a:r>
              <a:rPr lang="sk-SK" dirty="0" smtClean="0">
                <a:latin typeface="Comic Sans MS" pitchFamily="66" charset="0"/>
              </a:rPr>
              <a:t>) alebo na zemskom povrchu stuhnutím taveniny (</a:t>
            </a:r>
            <a:r>
              <a:rPr lang="sk-SK" dirty="0" err="1" smtClean="0">
                <a:latin typeface="Comic Sans MS" pitchFamily="66" charset="0"/>
              </a:rPr>
              <a:t>výlevné-čadič</a:t>
            </a:r>
            <a:r>
              <a:rPr lang="sk-SK" dirty="0" smtClean="0">
                <a:latin typeface="Comic Sans MS" pitchFamily="66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b="1" dirty="0" smtClean="0">
                <a:solidFill>
                  <a:srgbClr val="C00000"/>
                </a:solidFill>
                <a:latin typeface="Comic Sans MS" pitchFamily="66" charset="0"/>
              </a:rPr>
              <a:t>usadené </a:t>
            </a:r>
            <a:r>
              <a:rPr lang="sk-SK" dirty="0" smtClean="0">
                <a:latin typeface="Comic Sans MS" pitchFamily="66" charset="0"/>
              </a:rPr>
              <a:t>–vznikajú usadzovaním (piesok, štrk)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b="1" dirty="0" smtClean="0">
                <a:solidFill>
                  <a:srgbClr val="C00000"/>
                </a:solidFill>
                <a:latin typeface="Comic Sans MS" pitchFamily="66" charset="0"/>
              </a:rPr>
              <a:t>premenené </a:t>
            </a:r>
            <a:r>
              <a:rPr lang="sk-SK" dirty="0" smtClean="0">
                <a:latin typeface="Comic Sans MS" pitchFamily="66" charset="0"/>
              </a:rPr>
              <a:t>– vznikajú premenou za pôsobenia vysokej teploty a tlaku(mramor, rula)</a:t>
            </a:r>
          </a:p>
        </p:txBody>
      </p:sp>
      <p:pic>
        <p:nvPicPr>
          <p:cNvPr id="9" name="Obrázek 8" descr="vápenec 01_resiz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5" y="500042"/>
            <a:ext cx="2214578" cy="1927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ek 6" descr="ply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4929198"/>
            <a:ext cx="2095504" cy="1571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Obrázek 9" descr="PD granit žul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72330" y="2500306"/>
            <a:ext cx="1954860" cy="16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Obrázek 14" descr="PD mramor carrar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16" y="4714883"/>
            <a:ext cx="2026299" cy="1500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200" name="TextovéPole 16"/>
          <p:cNvSpPr txBox="1">
            <a:spLocks noChangeArrowheads="1"/>
          </p:cNvSpPr>
          <p:nvPr/>
        </p:nvSpPr>
        <p:spPr bwMode="auto">
          <a:xfrm>
            <a:off x="7500938" y="571500"/>
            <a:ext cx="982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latin typeface="Comic Sans MS" pitchFamily="66" charset="0"/>
              </a:rPr>
              <a:t>andezit</a:t>
            </a:r>
          </a:p>
        </p:txBody>
      </p:sp>
      <p:sp>
        <p:nvSpPr>
          <p:cNvPr id="8201" name="TextovéPole 17"/>
          <p:cNvSpPr txBox="1">
            <a:spLocks noChangeArrowheads="1"/>
          </p:cNvSpPr>
          <p:nvPr/>
        </p:nvSpPr>
        <p:spPr bwMode="auto">
          <a:xfrm>
            <a:off x="5000625" y="4429125"/>
            <a:ext cx="596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latin typeface="Comic Sans MS" pitchFamily="66" charset="0"/>
              </a:rPr>
              <a:t>rula</a:t>
            </a:r>
          </a:p>
        </p:txBody>
      </p:sp>
      <p:sp>
        <p:nvSpPr>
          <p:cNvPr id="8202" name="TextovéPole 18"/>
          <p:cNvSpPr txBox="1">
            <a:spLocks noChangeArrowheads="1"/>
          </p:cNvSpPr>
          <p:nvPr/>
        </p:nvSpPr>
        <p:spPr bwMode="auto">
          <a:xfrm>
            <a:off x="7858125" y="428625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latin typeface="Comic Sans MS" pitchFamily="66" charset="0"/>
              </a:rPr>
              <a:t>žula</a:t>
            </a:r>
          </a:p>
        </p:txBody>
      </p:sp>
      <p:sp>
        <p:nvSpPr>
          <p:cNvPr id="8203" name="TextovéPole 19"/>
          <p:cNvSpPr txBox="1">
            <a:spLocks noChangeArrowheads="1"/>
          </p:cNvSpPr>
          <p:nvPr/>
        </p:nvSpPr>
        <p:spPr bwMode="auto">
          <a:xfrm>
            <a:off x="4857750" y="657225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latin typeface="Comic Sans MS" pitchFamily="66" charset="0"/>
              </a:rPr>
              <a:t>piesok</a:t>
            </a:r>
          </a:p>
        </p:txBody>
      </p:sp>
      <p:sp>
        <p:nvSpPr>
          <p:cNvPr id="8204" name="TextovéPole 20"/>
          <p:cNvSpPr txBox="1">
            <a:spLocks noChangeArrowheads="1"/>
          </p:cNvSpPr>
          <p:nvPr/>
        </p:nvSpPr>
        <p:spPr bwMode="auto">
          <a:xfrm>
            <a:off x="7429500" y="6500813"/>
            <a:ext cx="1004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latin typeface="Comic Sans MS" pitchFamily="66" charset="0"/>
              </a:rPr>
              <a:t>mramor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6000" smtClean="0">
                <a:latin typeface="Jokerman" pitchFamily="82" charset="0"/>
              </a:rPr>
              <a:t>Zopakujme si to</a:t>
            </a:r>
            <a:r>
              <a:rPr lang="sk-SK" sz="6000" smtClean="0">
                <a:latin typeface="Jokerman" pitchFamily="82" charset="0"/>
                <a:sym typeface="Wingdings" pitchFamily="2" charset="2"/>
              </a:rPr>
              <a:t></a:t>
            </a:r>
            <a:endParaRPr lang="sk-SK" smtClean="0">
              <a:latin typeface="Jokerman" pitchFamily="82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Čo je to minerál?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Čo je to hornina?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Čím sa zaoberá mineralógia?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Čím sa zaoberá </a:t>
            </a:r>
            <a:r>
              <a:rPr lang="sk-SK" dirty="0" err="1" smtClean="0"/>
              <a:t>petrológia</a:t>
            </a:r>
            <a:r>
              <a:rPr lang="sk-SK" dirty="0" smtClean="0"/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Žula je hornina jednoduchá alebo zložená?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Kremeň je hornina alebo minerál?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Andezit je hornina alebo minerál?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Ako delíme horniny podľa skupenstva?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Pamätáš si z ktorých </a:t>
            </a:r>
            <a:r>
              <a:rPr lang="sk-SK" dirty="0" err="1" smtClean="0"/>
              <a:t>horninotvorných</a:t>
            </a:r>
            <a:r>
              <a:rPr lang="sk-SK" dirty="0" smtClean="0"/>
              <a:t> minerálov sa skladá žula?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6000" smtClean="0">
                <a:latin typeface="Jokerman" pitchFamily="82" charset="0"/>
              </a:rPr>
              <a:t>Ak to vieš usmej sa</a:t>
            </a:r>
            <a:r>
              <a:rPr lang="sk-SK" smtClean="0">
                <a:latin typeface="Jokerman" pitchFamily="82" charset="0"/>
              </a:rPr>
              <a:t>!</a:t>
            </a:r>
          </a:p>
        </p:txBody>
      </p:sp>
      <p:pic>
        <p:nvPicPr>
          <p:cNvPr id="9" name="Zástupný symbol pro obsah 8" descr="smile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500" y="1214438"/>
            <a:ext cx="6357938" cy="56435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284</Words>
  <Application>Microsoft Office PowerPoint</Application>
  <PresentationFormat>Prezentácia na obrazovke (4:3)</PresentationFormat>
  <Paragraphs>70</Paragraphs>
  <Slides>9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5" baseType="lpstr">
      <vt:lpstr>Calibri</vt:lpstr>
      <vt:lpstr>Arial</vt:lpstr>
      <vt:lpstr>Jokerman</vt:lpstr>
      <vt:lpstr>Comic Sans MS</vt:lpstr>
      <vt:lpstr>Wingdings</vt:lpstr>
      <vt:lpstr>Motiv sady Office</vt:lpstr>
      <vt:lpstr> Minerály  a  horniny</vt:lpstr>
      <vt:lpstr>Minerál (nerast) </vt:lpstr>
      <vt:lpstr>Hornina </vt:lpstr>
      <vt:lpstr>Snímka 4</vt:lpstr>
      <vt:lpstr>Snímka 5</vt:lpstr>
      <vt:lpstr>Snímka 6</vt:lpstr>
      <vt:lpstr>Snímka 7</vt:lpstr>
      <vt:lpstr>Zopakujme si to</vt:lpstr>
      <vt:lpstr>Ak to vieš usmej sa!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Minerály  a  horniny</dc:title>
  <dc:creator>Dospelaci</dc:creator>
  <cp:lastModifiedBy>user</cp:lastModifiedBy>
  <cp:revision>21</cp:revision>
  <dcterms:created xsi:type="dcterms:W3CDTF">2009-09-23T14:08:35Z</dcterms:created>
  <dcterms:modified xsi:type="dcterms:W3CDTF">2016-10-05T09:26:08Z</dcterms:modified>
</cp:coreProperties>
</file>